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7" r:id="rId2"/>
    <p:sldId id="432" r:id="rId3"/>
    <p:sldId id="482" r:id="rId4"/>
    <p:sldId id="483" r:id="rId5"/>
    <p:sldId id="438" r:id="rId6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NEC Omar Llambo" initials="IOL" lastIdx="1" clrIdx="0">
    <p:extLst>
      <p:ext uri="{19B8F6BF-5375-455C-9EA6-DF929625EA0E}">
        <p15:presenceInfo xmlns:p15="http://schemas.microsoft.com/office/powerpoint/2012/main" userId="S-1-5-21-2104427130-577111786-1249176396-4772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5D"/>
    <a:srgbClr val="FF0000"/>
    <a:srgbClr val="8996FF"/>
    <a:srgbClr val="5F71FF"/>
    <a:srgbClr val="212D5A"/>
    <a:srgbClr val="5E7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F1DA71-50FE-BDC7-380E-5627E5793EF3}" v="62" dt="2023-05-22T11:52:38.701"/>
    <p1510:client id="{8DFF6B9E-84B6-7613-4FB4-1CA336CF915B}" v="158" dt="2023-05-21T23:41:05.083"/>
    <p1510:client id="{A44E0519-24DB-D413-B72D-DD6A4CA7A0D7}" v="35" dt="2023-05-22T13:46:40.9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Estilo medio 4 - Énfasis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D113A9D2-9D6B-4929-AA2D-F23B5EE8CBE7}" styleName="Estilo temático 2 - Énfasis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8FB837D-C827-4EFA-A057-4D05807E0F7C}" styleName="Estilo temático 1 - Énfasis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Estilo claro 2 - Acento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Estilo claro 3 - Acento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07"/>
  </p:normalViewPr>
  <p:slideViewPr>
    <p:cSldViewPr snapToGrid="0" snapToObjects="1">
      <p:cViewPr varScale="1">
        <p:scale>
          <a:sx n="89" d="100"/>
          <a:sy n="89" d="100"/>
        </p:scale>
        <p:origin x="32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42" Type="http://schemas.microsoft.com/office/2015/10/relationships/revisionInfo" Target="revisionInfo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D4BBE-CE86-6B49-AC2E-27AA863BA074}" type="datetimeFigureOut">
              <a:rPr lang="es-EC" smtClean="0"/>
              <a:t>28/8/2025</a:t>
            </a:fld>
            <a:endParaRPr lang="es-EC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C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es-EC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C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578A4-7E9F-C242-AAAF-C8A3C9831E10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47814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F401694C-DF5E-CF40-A072-E42A763FDA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D04D135-6A91-B14F-AADA-F6A21868AA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02618" y="1653670"/>
            <a:ext cx="8197516" cy="1854417"/>
          </a:xfrm>
        </p:spPr>
        <p:txBody>
          <a:bodyPr anchor="ctr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Título de la</a:t>
            </a:r>
            <a:br>
              <a:rPr lang="es-ES" dirty="0"/>
            </a:br>
            <a:r>
              <a:rPr lang="es-ES" dirty="0"/>
              <a:t>presentación</a:t>
            </a:r>
            <a:endParaRPr lang="es-EC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ECC0002B-CB7D-FA4D-B9DD-6A7C5A2F77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02618" y="3621368"/>
            <a:ext cx="8197516" cy="700455"/>
          </a:xfr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dirty="0"/>
              <a:t>Agregar subtítulo</a:t>
            </a:r>
            <a:endParaRPr lang="es-EC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xmlns="" id="{EC4F6E77-1907-734F-8C53-36C6ACA0BC7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302618" y="4441508"/>
            <a:ext cx="2093725" cy="481281"/>
          </a:xfrm>
          <a:prstGeom prst="roundRect">
            <a:avLst/>
          </a:prstGeom>
          <a:solidFill>
            <a:srgbClr val="5E71FF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Mes, año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423692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67587F1A-3C8D-0640-981D-DAC840BFCA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97BE1BF-79F0-1B44-AE84-19BDF22734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8203" y="2710138"/>
            <a:ext cx="7077694" cy="957087"/>
          </a:xfrm>
        </p:spPr>
        <p:txBody>
          <a:bodyPr anchor="ctr">
            <a:normAutofit/>
          </a:bodyPr>
          <a:lstStyle>
            <a:lvl1pPr algn="l">
              <a:defRPr sz="5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Modificar título</a:t>
            </a:r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036DA108-CC64-8041-9CE8-6611CB1CF76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38450" y="3824247"/>
            <a:ext cx="7077075" cy="628650"/>
          </a:xfrm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Modificar subtítulo</a:t>
            </a:r>
            <a:endParaRPr lang="x-none" dirty="0"/>
          </a:p>
        </p:txBody>
      </p:sp>
      <p:sp>
        <p:nvSpPr>
          <p:cNvPr id="9" name="Marcador de texto 5">
            <a:extLst>
              <a:ext uri="{FF2B5EF4-FFF2-40B4-BE49-F238E27FC236}">
                <a16:creationId xmlns:a16="http://schemas.microsoft.com/office/drawing/2014/main" xmlns="" id="{C1A5B344-05A5-8640-8E2E-E3968895E50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38203" y="1174282"/>
            <a:ext cx="2012930" cy="1145056"/>
          </a:xfrm>
        </p:spPr>
        <p:txBody>
          <a:bodyPr>
            <a:noAutofit/>
          </a:bodyPr>
          <a:lstStyle>
            <a:lvl1pPr marL="0" indent="0" algn="ctr">
              <a:buNone/>
              <a:defRPr sz="8000" b="1">
                <a:solidFill>
                  <a:srgbClr val="5F71FF"/>
                </a:solidFill>
              </a:defRPr>
            </a:lvl1pPr>
          </a:lstStyle>
          <a:p>
            <a:r>
              <a:rPr lang="es-ES" dirty="0"/>
              <a:t>01.</a:t>
            </a:r>
            <a:endParaRPr lang="x-none" dirty="0"/>
          </a:p>
        </p:txBody>
      </p:sp>
      <p:sp>
        <p:nvSpPr>
          <p:cNvPr id="10" name="Redondear rectángulo de esquina del mismo lado 9">
            <a:extLst>
              <a:ext uri="{FF2B5EF4-FFF2-40B4-BE49-F238E27FC236}">
                <a16:creationId xmlns:a16="http://schemas.microsoft.com/office/drawing/2014/main" xmlns="" id="{EA77332D-5BE6-2E41-9430-D977A7350C72}"/>
              </a:ext>
            </a:extLst>
          </p:cNvPr>
          <p:cNvSpPr/>
          <p:nvPr userDrawn="1"/>
        </p:nvSpPr>
        <p:spPr>
          <a:xfrm>
            <a:off x="11126804" y="6210544"/>
            <a:ext cx="635268" cy="647456"/>
          </a:xfrm>
          <a:prstGeom prst="round2SameRect">
            <a:avLst/>
          </a:prstGeom>
          <a:solidFill>
            <a:srgbClr val="5F71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xmlns="" id="{5231DEA9-1501-A14C-A340-D43A76109E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531139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9B6347D3-1B44-DB40-9A5D-DF538A513A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2E9B1DB-9A94-3A40-9F4B-28F59CED0E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481445" y="2363941"/>
            <a:ext cx="4367151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Contenido</a:t>
            </a:r>
            <a:endParaRPr lang="x-none" dirty="0"/>
          </a:p>
        </p:txBody>
      </p:sp>
      <p:sp>
        <p:nvSpPr>
          <p:cNvPr id="4" name="Marcador de texto 5">
            <a:extLst>
              <a:ext uri="{FF2B5EF4-FFF2-40B4-BE49-F238E27FC236}">
                <a16:creationId xmlns:a16="http://schemas.microsoft.com/office/drawing/2014/main" xmlns="" id="{4970AD63-F706-8342-8F7E-663518769F4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323168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E9DE6FB3-6D8A-A847-ABFF-135A8D48CD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D6AF7B-4823-A647-B98C-1B8371BC9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98" y="385376"/>
            <a:ext cx="7227771" cy="530024"/>
          </a:xfrm>
        </p:spPr>
        <p:txBody>
          <a:bodyPr>
            <a:normAutofit/>
          </a:bodyPr>
          <a:lstStyle>
            <a:lvl1pPr>
              <a:defRPr sz="3200" b="1">
                <a:solidFill>
                  <a:srgbClr val="212D5A"/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es-EC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1C2C26F9-496F-4C4E-8339-48DE4172440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7198" y="951025"/>
            <a:ext cx="7227614" cy="499155"/>
          </a:xfrm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x-none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xmlns="" id="{C0D8D9E4-ED4C-EB45-8C46-72E5DBAB40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32733" y="6311529"/>
            <a:ext cx="842962" cy="534596"/>
          </a:xfrm>
        </p:spPr>
        <p:txBody>
          <a:bodyPr>
            <a:normAutofit/>
          </a:bodyPr>
          <a:lstStyle>
            <a:lvl1pPr marL="0" indent="0" algn="ctr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861351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xmlns="" id="{7BDD29F2-EF0B-4347-9278-8857A52A5BE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76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E472FB7-C2C3-245C-B8D6-D8430FA9D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EA29CCF9-FD08-BC3B-7149-79C6A4BE31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7F1E5281-7BB6-6D65-561E-C8D1722EC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38263-A737-4E84-9572-87F252C943F5}" type="datetimeFigureOut">
              <a:rPr lang="es-ES" smtClean="0"/>
              <a:t>28/08/2025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830DA57-50D3-94DA-3D04-23591E667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41AC6044-E144-1DF7-A42C-89ADEE987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27BBA-F377-470C-91F5-0E17062790C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7039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xmlns="" id="{A0F65DF1-69E9-D42F-4A21-72077A6B2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38263-A737-4E84-9572-87F252C943F5}" type="datetimeFigureOut">
              <a:rPr lang="es-ES" smtClean="0"/>
              <a:t>28/08/2025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xmlns="" id="{18AF9CD3-36AE-AE78-5BC0-467BFD7D6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xmlns="" id="{CD5DE2E2-7B5C-2DB4-25C3-8FF87A440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27BBA-F377-470C-91F5-0E17062790C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2527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A3A6E091-7C03-A443-A6D2-38D7BDCE83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850ADB42-67F8-B244-80CB-7A4A6F8B81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40411"/>
            <a:ext cx="7737389" cy="672843"/>
          </a:xfrm>
        </p:spPr>
        <p:txBody>
          <a:bodyPr>
            <a:normAutofit/>
          </a:bodyPr>
          <a:lstStyle>
            <a:lvl1pPr>
              <a:defRPr sz="3600" b="1">
                <a:solidFill>
                  <a:srgbClr val="1F285D"/>
                </a:solidFill>
              </a:defRPr>
            </a:lvl1pPr>
          </a:lstStyle>
          <a:p>
            <a:r>
              <a:rPr lang="es-ES" dirty="0"/>
              <a:t>Editar título</a:t>
            </a:r>
            <a:endParaRPr lang="es-419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="" xmlns:a16="http://schemas.microsoft.com/office/drawing/2014/main" id="{FE0C7826-BD6F-3F44-93EE-AB675BEF60D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1012825"/>
            <a:ext cx="7737475" cy="45762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rgbClr val="646481"/>
                </a:solidFill>
              </a:defRPr>
            </a:lvl1pPr>
          </a:lstStyle>
          <a:p>
            <a:r>
              <a:rPr lang="es-ES" dirty="0"/>
              <a:t>Haga clic para modificar</a:t>
            </a:r>
            <a:endParaRPr lang="es-419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="" xmlns:a16="http://schemas.microsoft.com/office/drawing/2014/main" id="{8DAAF717-D746-FE4F-A5F1-E3136E0F16A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1083969" y="6289632"/>
            <a:ext cx="728662" cy="457629"/>
          </a:xfrm>
        </p:spPr>
        <p:txBody>
          <a:bodyPr/>
          <a:lstStyle>
            <a:lvl1pPr marL="0" indent="0" algn="ctr">
              <a:buNone/>
              <a:defRPr b="1">
                <a:solidFill>
                  <a:schemeClr val="bg1"/>
                </a:solidFill>
              </a:defRPr>
            </a:lvl1pPr>
          </a:lstStyle>
          <a:p>
            <a:r>
              <a:rPr lang="es-ES" dirty="0"/>
              <a:t>01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6435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xmlns="" id="{5AFFA344-97B1-2E42-9322-C455A09CB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xmlns="" id="{7249D5DD-1BDF-D242-9FCC-33931EADF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xmlns="" id="{138C3082-503C-2949-9FE2-4BE9395DFC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09197-C62B-E041-B7A6-078879F8728D}" type="datetimeFigureOut">
              <a:rPr lang="es-EC" smtClean="0"/>
              <a:t>28/8/2025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xmlns="" id="{C19FE301-8AFC-C744-B8C1-DE8A5B747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xmlns="" id="{B0F974DB-B6FD-6D46-8745-1BB4CB07D8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9FF70-6B49-2041-A5E1-3A534BD2F87D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155754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50" r:id="rId4"/>
    <p:sldLayoutId id="2147483654" r:id="rId5"/>
    <p:sldLayoutId id="2147483656" r:id="rId6"/>
    <p:sldLayoutId id="2147483657" r:id="rId7"/>
    <p:sldLayoutId id="214748365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41407185-C547-004B-A808-08C1D56731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3612" y="3804357"/>
            <a:ext cx="8197516" cy="700455"/>
          </a:xfrm>
        </p:spPr>
        <p:txBody>
          <a:bodyPr>
            <a:normAutofit fontScale="77500" lnSpcReduction="20000"/>
          </a:bodyPr>
          <a:lstStyle/>
          <a:p>
            <a:r>
              <a:rPr lang="es-ES" dirty="0"/>
              <a:t>Instituto Nacional de Estadística y Censos (INEC) - Ecuador</a:t>
            </a:r>
            <a:endParaRPr lang="x-none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xmlns="" id="{605ED854-5B8D-3741-B50E-44B9B77B9E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24240" y="4899746"/>
            <a:ext cx="2093725" cy="481281"/>
          </a:xfrm>
        </p:spPr>
        <p:txBody>
          <a:bodyPr>
            <a:normAutofit/>
          </a:bodyPr>
          <a:lstStyle/>
          <a:p>
            <a:r>
              <a:rPr lang="es-ES" dirty="0" smtClean="0"/>
              <a:t>Agosto-2025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xmlns="" id="{8A8E9921-E1FF-EE4E-B18A-8E593EF01E20}"/>
              </a:ext>
            </a:extLst>
          </p:cNvPr>
          <p:cNvSpPr txBox="1">
            <a:spLocks/>
          </p:cNvSpPr>
          <p:nvPr/>
        </p:nvSpPr>
        <p:spPr>
          <a:xfrm>
            <a:off x="1006173" y="1029940"/>
            <a:ext cx="9244670" cy="2576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800" dirty="0" smtClean="0"/>
              <a:t>RESUMEN</a:t>
            </a:r>
          </a:p>
          <a:p>
            <a:r>
              <a:rPr lang="es-ES" sz="4800" dirty="0" smtClean="0"/>
              <a:t>DISEÑO MUESTRAL ENIGHUR</a:t>
            </a:r>
          </a:p>
          <a:p>
            <a:r>
              <a:rPr lang="es-ES" sz="4800" dirty="0" smtClean="0"/>
              <a:t>2024-2025</a:t>
            </a:r>
          </a:p>
        </p:txBody>
      </p:sp>
    </p:spTree>
    <p:extLst>
      <p:ext uri="{BB962C8B-B14F-4D97-AF65-F5344CB8AC3E}">
        <p14:creationId xmlns:p14="http://schemas.microsoft.com/office/powerpoint/2010/main" val="337235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Etapas del diseño muestral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01</a:t>
            </a:r>
            <a:endParaRPr lang="es-EC" dirty="0"/>
          </a:p>
        </p:txBody>
      </p:sp>
      <p:sp>
        <p:nvSpPr>
          <p:cNvPr id="10" name="Marcador de texto 2"/>
          <p:cNvSpPr txBox="1">
            <a:spLocks/>
          </p:cNvSpPr>
          <p:nvPr/>
        </p:nvSpPr>
        <p:spPr>
          <a:xfrm>
            <a:off x="871220" y="5440294"/>
            <a:ext cx="7806871" cy="49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C" sz="1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563624" y="14721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C" dirty="0"/>
          </a:p>
        </p:txBody>
      </p:sp>
      <p:sp>
        <p:nvSpPr>
          <p:cNvPr id="12" name="CuadroTexto 11"/>
          <p:cNvSpPr txBox="1"/>
          <p:nvPr/>
        </p:nvSpPr>
        <p:spPr>
          <a:xfrm>
            <a:off x="1086880" y="1700510"/>
            <a:ext cx="947978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/>
              <a:t>El diseño muestral implementado en la Encuesta Nacional de Ingresos de Hogares Urbanos y </a:t>
            </a:r>
            <a:r>
              <a:rPr lang="es-ES" dirty="0" smtClean="0"/>
              <a:t>Rurales (ENIGHUR</a:t>
            </a:r>
            <a:r>
              <a:rPr lang="es-ES" dirty="0"/>
              <a:t>) es un muestreo </a:t>
            </a:r>
            <a:r>
              <a:rPr lang="es-ES" dirty="0" smtClean="0"/>
              <a:t>probabilístico bietápico </a:t>
            </a:r>
            <a:r>
              <a:rPr lang="es-ES" dirty="0"/>
              <a:t>estratificado </a:t>
            </a:r>
            <a:r>
              <a:rPr lang="es-ES" dirty="0" smtClean="0"/>
              <a:t>con selección aleatoria de </a:t>
            </a:r>
            <a:r>
              <a:rPr lang="es-ES" dirty="0"/>
              <a:t>elementos. </a:t>
            </a:r>
            <a:endParaRPr lang="es-ES" dirty="0" smtClean="0"/>
          </a:p>
          <a:p>
            <a:pPr algn="just"/>
            <a:endParaRPr lang="es-E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 smtClean="0"/>
              <a:t>En </a:t>
            </a:r>
            <a:r>
              <a:rPr lang="es-ES" dirty="0"/>
              <a:t>la primera etapa, </a:t>
            </a:r>
            <a:r>
              <a:rPr lang="es-ES" dirty="0" smtClean="0"/>
              <a:t>se selecciona </a:t>
            </a:r>
            <a:r>
              <a:rPr lang="es-ES" dirty="0"/>
              <a:t>una muestra estratificada de UPM con probabilidad proporcional al tamaño (PPT), donde </a:t>
            </a:r>
            <a:r>
              <a:rPr lang="es-ES" dirty="0" smtClean="0"/>
              <a:t>la medida </a:t>
            </a:r>
            <a:r>
              <a:rPr lang="es-ES" dirty="0"/>
              <a:t>de tamaño de cada UPM está dada por el total de viviendas particulares ocupadas. </a:t>
            </a:r>
            <a:endParaRPr lang="es-ES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 smtClean="0"/>
              <a:t>Para una segunda etapa, </a:t>
            </a:r>
            <a:r>
              <a:rPr lang="es-ES" dirty="0"/>
              <a:t>se </a:t>
            </a:r>
            <a:r>
              <a:rPr lang="es-ES" dirty="0" smtClean="0"/>
              <a:t>enlista la </a:t>
            </a:r>
            <a:r>
              <a:rPr lang="es-ES" dirty="0"/>
              <a:t>totalidad de viviendas que conforman cada </a:t>
            </a:r>
            <a:r>
              <a:rPr lang="es-ES" dirty="0" smtClean="0"/>
              <a:t>UPM. Posteriormente se selecciona aleatoriamente un </a:t>
            </a:r>
            <a:r>
              <a:rPr lang="es-ES" dirty="0"/>
              <a:t>total fijo de 12 viviendas en cada </a:t>
            </a:r>
            <a:r>
              <a:rPr lang="es-ES" dirty="0" smtClean="0"/>
              <a:t>UPM.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 smtClean="0"/>
              <a:t>Para esta encuesta se efectúa el proceso de actualización cartográfica periodo a periodo.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5708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Tamaño muestral</a:t>
            </a:r>
            <a:endParaRPr lang="es-EC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C" dirty="0" smtClean="0"/>
              <a:t>02</a:t>
            </a:r>
            <a:endParaRPr lang="es-EC" dirty="0"/>
          </a:p>
        </p:txBody>
      </p:sp>
      <p:sp>
        <p:nvSpPr>
          <p:cNvPr id="10" name="Marcador de texto 2"/>
          <p:cNvSpPr txBox="1">
            <a:spLocks/>
          </p:cNvSpPr>
          <p:nvPr/>
        </p:nvSpPr>
        <p:spPr>
          <a:xfrm>
            <a:off x="871220" y="5440294"/>
            <a:ext cx="7806871" cy="499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s-EC" sz="1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563624" y="14721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C" dirty="0"/>
          </a:p>
        </p:txBody>
      </p:sp>
      <p:sp>
        <p:nvSpPr>
          <p:cNvPr id="12" name="CuadroTexto 11"/>
          <p:cNvSpPr txBox="1"/>
          <p:nvPr/>
        </p:nvSpPr>
        <p:spPr>
          <a:xfrm>
            <a:off x="933896" y="1504641"/>
            <a:ext cx="9986172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/>
              <a:t>Para el cálculo del tamaño muestral se utilizó como variable de diseño los gastos ALIMENTOS – MONETARIOS. Dicha información proviene de la ENIGHUR 2011-2012. </a:t>
            </a:r>
            <a:endParaRPr lang="es-ES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C" dirty="0" smtClean="0"/>
              <a:t>Se </a:t>
            </a:r>
            <a:r>
              <a:rPr lang="es-EC" dirty="0"/>
              <a:t>calcula un tamaño de muestra independiente para cada dominio de </a:t>
            </a:r>
            <a:r>
              <a:rPr lang="es-EC" dirty="0" smtClean="0"/>
              <a:t>diseño</a:t>
            </a:r>
            <a:r>
              <a:rPr lang="es-EC" dirty="0"/>
              <a:t> </a:t>
            </a:r>
            <a:r>
              <a:rPr lang="es-EC" dirty="0" smtClean="0"/>
              <a:t>con una confianza del 95%, </a:t>
            </a:r>
            <a:r>
              <a:rPr lang="es-EC" b="1" dirty="0" smtClean="0"/>
              <a:t>tasa de no respuesta del 20% </a:t>
            </a:r>
            <a:r>
              <a:rPr lang="es-EC" dirty="0" smtClean="0"/>
              <a:t>y un margen de error definido para cada dominio.</a:t>
            </a:r>
            <a:endParaRPr lang="es-EC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C" dirty="0"/>
              <a:t>El tamaño de muestra por UPM se distribuye para todos los estratos presentes en el </a:t>
            </a:r>
            <a:r>
              <a:rPr lang="es-EC" dirty="0" smtClean="0"/>
              <a:t>marco</a:t>
            </a:r>
            <a:r>
              <a:rPr lang="es-EC" dirty="0"/>
              <a:t> </a:t>
            </a:r>
            <a:r>
              <a:rPr lang="es-EC" dirty="0" smtClean="0"/>
              <a:t>y posteriormente se </a:t>
            </a:r>
            <a:r>
              <a:rPr lang="es-EC" dirty="0"/>
              <a:t>realiza una </a:t>
            </a:r>
            <a:r>
              <a:rPr lang="es-EC" dirty="0" smtClean="0"/>
              <a:t>redistribución de la muestra en </a:t>
            </a:r>
            <a:r>
              <a:rPr lang="es-EC" dirty="0"/>
              <a:t>espacio y tiempo para definir los periodos y semanas en la que se debe visitar cada UPM.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C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ES" dirty="0" smtClean="0"/>
              <a:t>La </a:t>
            </a:r>
            <a:r>
              <a:rPr lang="es-ES" dirty="0"/>
              <a:t>ENIGHUR tiene un tamaño muestral total de 3432 </a:t>
            </a:r>
            <a:r>
              <a:rPr lang="es-ES" dirty="0" smtClean="0"/>
              <a:t>UPM. Se </a:t>
            </a:r>
            <a:r>
              <a:rPr lang="es-ES" dirty="0"/>
              <a:t>levantan 264 UPM por </a:t>
            </a:r>
            <a:r>
              <a:rPr lang="es-ES" dirty="0" smtClean="0"/>
              <a:t>periodo (13 periodos totales), cada </a:t>
            </a:r>
            <a:r>
              <a:rPr lang="es-ES" dirty="0"/>
              <a:t>periodo está constituido por cuatro </a:t>
            </a:r>
            <a:r>
              <a:rPr lang="es-ES" dirty="0" smtClean="0"/>
              <a:t>semanas, en </a:t>
            </a:r>
            <a:r>
              <a:rPr lang="es-ES" dirty="0"/>
              <a:t>cada semana se levantan 66 UPM.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C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C" sz="20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390009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Asistencias CEPAL</a:t>
            </a:r>
            <a:endParaRPr lang="es-EC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03</a:t>
            </a:r>
            <a:endParaRPr lang="es-EC" dirty="0"/>
          </a:p>
        </p:txBody>
      </p:sp>
      <p:sp>
        <p:nvSpPr>
          <p:cNvPr id="6" name="Rectángulo redondeado 5"/>
          <p:cNvSpPr/>
          <p:nvPr/>
        </p:nvSpPr>
        <p:spPr>
          <a:xfrm>
            <a:off x="810881" y="1832762"/>
            <a:ext cx="1457864" cy="13370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tx1"/>
                </a:solidFill>
              </a:rPr>
              <a:t>-Calibración factores de expansión  ENEMDU</a:t>
            </a:r>
            <a:endParaRPr lang="es-EC" sz="1200" dirty="0">
              <a:solidFill>
                <a:schemeClr val="tx1"/>
              </a:solidFill>
            </a:endParaRPr>
          </a:p>
        </p:txBody>
      </p:sp>
      <p:sp>
        <p:nvSpPr>
          <p:cNvPr id="7" name="Rectángulo redondeado 6"/>
          <p:cNvSpPr/>
          <p:nvPr/>
        </p:nvSpPr>
        <p:spPr>
          <a:xfrm>
            <a:off x="2359323" y="2371565"/>
            <a:ext cx="1293964" cy="13370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chemeClr val="tx1"/>
                </a:solidFill>
              </a:rPr>
              <a:t>-</a:t>
            </a:r>
            <a:r>
              <a:rPr lang="es-ES" sz="1200" dirty="0" smtClean="0">
                <a:solidFill>
                  <a:schemeClr val="tx1"/>
                </a:solidFill>
              </a:rPr>
              <a:t>Rediseño muestral ENEMDU</a:t>
            </a:r>
            <a:endParaRPr lang="es-EC" sz="1200" dirty="0">
              <a:solidFill>
                <a:schemeClr val="tx1"/>
              </a:solidFill>
            </a:endParaRPr>
          </a:p>
        </p:txBody>
      </p:sp>
      <p:sp>
        <p:nvSpPr>
          <p:cNvPr id="8" name="Rectángulo redondeado 7"/>
          <p:cNvSpPr/>
          <p:nvPr/>
        </p:nvSpPr>
        <p:spPr>
          <a:xfrm>
            <a:off x="3759803" y="2840969"/>
            <a:ext cx="1457609" cy="13370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chemeClr val="tx1"/>
                </a:solidFill>
              </a:rPr>
              <a:t>-</a:t>
            </a:r>
            <a:r>
              <a:rPr lang="es-ES" sz="1200" dirty="0" smtClean="0">
                <a:solidFill>
                  <a:schemeClr val="tx1"/>
                </a:solidFill>
              </a:rPr>
              <a:t>Estratificación Marco </a:t>
            </a:r>
            <a:r>
              <a:rPr lang="es-ES" sz="1200" dirty="0">
                <a:solidFill>
                  <a:schemeClr val="tx1"/>
                </a:solidFill>
              </a:rPr>
              <a:t>M</a:t>
            </a:r>
            <a:r>
              <a:rPr lang="es-ES" sz="1200" dirty="0" smtClean="0">
                <a:solidFill>
                  <a:schemeClr val="tx1"/>
                </a:solidFill>
              </a:rPr>
              <a:t>uestral</a:t>
            </a:r>
            <a:endParaRPr lang="es-EC" sz="1200" dirty="0">
              <a:solidFill>
                <a:schemeClr val="tx1"/>
              </a:solidFill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5367062" y="3345264"/>
            <a:ext cx="1725538" cy="133709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 smtClean="0">
                <a:solidFill>
                  <a:schemeClr val="tx1"/>
                </a:solidFill>
              </a:rPr>
              <a:t>- Evaluación del diseño muestral ENDI</a:t>
            </a:r>
          </a:p>
          <a:p>
            <a:pPr algn="ctr"/>
            <a:r>
              <a:rPr lang="es-ES" sz="1200" dirty="0" smtClean="0">
                <a:solidFill>
                  <a:schemeClr val="tx1"/>
                </a:solidFill>
              </a:rPr>
              <a:t>- Diseño  muestral ENIGHUR</a:t>
            </a:r>
            <a:endParaRPr lang="es-EC" sz="1200" dirty="0">
              <a:solidFill>
                <a:schemeClr val="tx1"/>
              </a:solidFill>
            </a:endParaRPr>
          </a:p>
        </p:txBody>
      </p:sp>
      <p:sp>
        <p:nvSpPr>
          <p:cNvPr id="10" name="Rectángulo redondeado 9"/>
          <p:cNvSpPr/>
          <p:nvPr/>
        </p:nvSpPr>
        <p:spPr>
          <a:xfrm>
            <a:off x="7219656" y="3708660"/>
            <a:ext cx="2025558" cy="137464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1200" dirty="0" smtClean="0">
              <a:solidFill>
                <a:schemeClr val="tx1"/>
              </a:solidFill>
            </a:endParaRPr>
          </a:p>
          <a:p>
            <a:pPr algn="ctr"/>
            <a:endParaRPr lang="es-ES" sz="1200" dirty="0" smtClean="0">
              <a:solidFill>
                <a:schemeClr val="tx1"/>
              </a:solidFill>
            </a:endParaRPr>
          </a:p>
          <a:p>
            <a:pPr algn="ctr"/>
            <a:r>
              <a:rPr lang="es-ES" sz="1200" dirty="0" smtClean="0">
                <a:solidFill>
                  <a:schemeClr val="tx1"/>
                </a:solidFill>
              </a:rPr>
              <a:t>- Generación del paquete </a:t>
            </a:r>
            <a:r>
              <a:rPr lang="es-ES" sz="1200" dirty="0" err="1" smtClean="0">
                <a:solidFill>
                  <a:schemeClr val="tx1"/>
                </a:solidFill>
              </a:rPr>
              <a:t>psuR</a:t>
            </a:r>
            <a:r>
              <a:rPr lang="es-ES" sz="1200" dirty="0" smtClean="0">
                <a:solidFill>
                  <a:schemeClr val="tx1"/>
                </a:solidFill>
              </a:rPr>
              <a:t> para la generación de conglomerados.</a:t>
            </a:r>
            <a:endParaRPr lang="es-EC" sz="1200" dirty="0" smtClean="0">
              <a:solidFill>
                <a:schemeClr val="tx1"/>
              </a:solidFill>
            </a:endParaRPr>
          </a:p>
          <a:p>
            <a:pPr marL="171450" indent="-171450" algn="ctr">
              <a:buFontTx/>
              <a:buChar char="-"/>
            </a:pPr>
            <a:r>
              <a:rPr lang="es-ES" sz="1200" dirty="0" smtClean="0">
                <a:solidFill>
                  <a:schemeClr val="tx1"/>
                </a:solidFill>
              </a:rPr>
              <a:t>Diseño </a:t>
            </a:r>
            <a:r>
              <a:rPr lang="es-ES" sz="1200" dirty="0">
                <a:solidFill>
                  <a:schemeClr val="tx1"/>
                </a:solidFill>
              </a:rPr>
              <a:t>muestral </a:t>
            </a:r>
            <a:r>
              <a:rPr lang="es-ES" sz="1200" dirty="0" smtClean="0">
                <a:solidFill>
                  <a:schemeClr val="tx1"/>
                </a:solidFill>
              </a:rPr>
              <a:t>ENCIET</a:t>
            </a:r>
          </a:p>
          <a:p>
            <a:pPr marL="171450" indent="-171450" algn="ctr">
              <a:buFontTx/>
              <a:buChar char="-"/>
            </a:pPr>
            <a:endParaRPr lang="es-EC" sz="1200" dirty="0">
              <a:solidFill>
                <a:schemeClr val="tx1"/>
              </a:solidFill>
            </a:endParaRPr>
          </a:p>
          <a:p>
            <a:pPr marL="285750" indent="-285750" algn="ctr">
              <a:buFontTx/>
              <a:buChar char="-"/>
            </a:pPr>
            <a:endParaRPr lang="es-ES" sz="1400" dirty="0" smtClean="0">
              <a:solidFill>
                <a:schemeClr val="tx1"/>
              </a:solidFill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9372270" y="4334776"/>
            <a:ext cx="1711699" cy="91008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>
                <a:solidFill>
                  <a:schemeClr val="tx1"/>
                </a:solidFill>
              </a:rPr>
              <a:t>- </a:t>
            </a:r>
            <a:r>
              <a:rPr lang="es-ES" sz="1200" dirty="0" smtClean="0">
                <a:solidFill>
                  <a:schemeClr val="tx1"/>
                </a:solidFill>
              </a:rPr>
              <a:t>Cálculo de factores de expansión ENCIET</a:t>
            </a:r>
            <a:endParaRPr lang="es-EC" sz="1200" dirty="0">
              <a:solidFill>
                <a:schemeClr val="tx1"/>
              </a:solidFill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1138681" y="3049087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2019</a:t>
            </a:r>
            <a:endParaRPr lang="es-EC" sz="1400" dirty="0"/>
          </a:p>
        </p:txBody>
      </p:sp>
      <p:sp>
        <p:nvSpPr>
          <p:cNvPr id="29" name="Rectángulo 28"/>
          <p:cNvSpPr/>
          <p:nvPr/>
        </p:nvSpPr>
        <p:spPr>
          <a:xfrm>
            <a:off x="2598346" y="3561307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2020</a:t>
            </a:r>
            <a:endParaRPr lang="es-EC" sz="1400" dirty="0"/>
          </a:p>
        </p:txBody>
      </p:sp>
      <p:sp>
        <p:nvSpPr>
          <p:cNvPr id="30" name="Rectángulo 29"/>
          <p:cNvSpPr/>
          <p:nvPr/>
        </p:nvSpPr>
        <p:spPr>
          <a:xfrm>
            <a:off x="4106544" y="4028188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2022</a:t>
            </a:r>
            <a:endParaRPr lang="es-EC" sz="1400" dirty="0"/>
          </a:p>
        </p:txBody>
      </p:sp>
      <p:sp>
        <p:nvSpPr>
          <p:cNvPr id="31" name="Rectángulo 30"/>
          <p:cNvSpPr/>
          <p:nvPr/>
        </p:nvSpPr>
        <p:spPr>
          <a:xfrm>
            <a:off x="5820930" y="4538595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2023</a:t>
            </a:r>
            <a:endParaRPr lang="es-EC" sz="1400" dirty="0"/>
          </a:p>
        </p:txBody>
      </p:sp>
      <p:sp>
        <p:nvSpPr>
          <p:cNvPr id="32" name="Rectángulo 31"/>
          <p:cNvSpPr/>
          <p:nvPr/>
        </p:nvSpPr>
        <p:spPr>
          <a:xfrm>
            <a:off x="7865809" y="4952652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2024</a:t>
            </a:r>
            <a:endParaRPr lang="es-EC" sz="1400" dirty="0"/>
          </a:p>
        </p:txBody>
      </p:sp>
      <p:sp>
        <p:nvSpPr>
          <p:cNvPr id="33" name="Rectángulo 32"/>
          <p:cNvSpPr/>
          <p:nvPr/>
        </p:nvSpPr>
        <p:spPr>
          <a:xfrm>
            <a:off x="9993367" y="5175600"/>
            <a:ext cx="733251" cy="306588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 smtClean="0"/>
              <a:t>2025</a:t>
            </a:r>
            <a:endParaRPr lang="es-EC" sz="1400" dirty="0"/>
          </a:p>
        </p:txBody>
      </p:sp>
      <p:cxnSp>
        <p:nvCxnSpPr>
          <p:cNvPr id="54" name="Conector curvado 53"/>
          <p:cNvCxnSpPr>
            <a:stCxn id="7" idx="0"/>
            <a:endCxn id="8" idx="0"/>
          </p:cNvCxnSpPr>
          <p:nvPr/>
        </p:nvCxnSpPr>
        <p:spPr>
          <a:xfrm rot="16200000" flipH="1">
            <a:off x="3512754" y="1865116"/>
            <a:ext cx="469404" cy="1482303"/>
          </a:xfrm>
          <a:prstGeom prst="curvedConnector3">
            <a:avLst>
              <a:gd name="adj1" fmla="val -48700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ector curvado 55"/>
          <p:cNvCxnSpPr>
            <a:stCxn id="30" idx="2"/>
            <a:endCxn id="31" idx="2"/>
          </p:cNvCxnSpPr>
          <p:nvPr/>
        </p:nvCxnSpPr>
        <p:spPr>
          <a:xfrm rot="16200000" flipH="1">
            <a:off x="5075160" y="3732786"/>
            <a:ext cx="510407" cy="1714386"/>
          </a:xfrm>
          <a:prstGeom prst="curvedConnector3">
            <a:avLst>
              <a:gd name="adj1" fmla="val 14478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 curvado 57"/>
          <p:cNvCxnSpPr>
            <a:stCxn id="9" idx="0"/>
            <a:endCxn id="10" idx="0"/>
          </p:cNvCxnSpPr>
          <p:nvPr/>
        </p:nvCxnSpPr>
        <p:spPr>
          <a:xfrm rot="16200000" flipH="1">
            <a:off x="7049435" y="2525660"/>
            <a:ext cx="363396" cy="2002604"/>
          </a:xfrm>
          <a:prstGeom prst="curvedConnector3">
            <a:avLst>
              <a:gd name="adj1" fmla="val -62907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curvado 59"/>
          <p:cNvCxnSpPr>
            <a:stCxn id="32" idx="2"/>
            <a:endCxn id="33" idx="2"/>
          </p:cNvCxnSpPr>
          <p:nvPr/>
        </p:nvCxnSpPr>
        <p:spPr>
          <a:xfrm rot="16200000" flipH="1">
            <a:off x="9184740" y="4306935"/>
            <a:ext cx="222948" cy="2127558"/>
          </a:xfrm>
          <a:prstGeom prst="curvedConnector3">
            <a:avLst>
              <a:gd name="adj1" fmla="val 20253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curvado 61"/>
          <p:cNvCxnSpPr>
            <a:stCxn id="13" idx="2"/>
            <a:endCxn id="29" idx="2"/>
          </p:cNvCxnSpPr>
          <p:nvPr/>
        </p:nvCxnSpPr>
        <p:spPr>
          <a:xfrm rot="16200000" flipH="1">
            <a:off x="1979029" y="2881952"/>
            <a:ext cx="512220" cy="1459665"/>
          </a:xfrm>
          <a:prstGeom prst="curvedConnector3">
            <a:avLst>
              <a:gd name="adj1" fmla="val 144629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48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853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6813</TotalTime>
  <Words>334</Words>
  <Application>Microsoft Office PowerPoint</Application>
  <PresentationFormat>Panorámica</PresentationFormat>
  <Paragraphs>44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Century Gothic</vt:lpstr>
      <vt:lpstr>Tema de Office</vt:lpstr>
      <vt:lpstr>Presentación de PowerPoint</vt:lpstr>
      <vt:lpstr>Etapas del diseño muestral</vt:lpstr>
      <vt:lpstr>Tamaño muestral</vt:lpstr>
      <vt:lpstr>Asistencias CEPAL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cajasmarcia@gmail.com</dc:creator>
  <cp:lastModifiedBy>INEC Omar Llambo</cp:lastModifiedBy>
  <cp:revision>605</cp:revision>
  <dcterms:created xsi:type="dcterms:W3CDTF">2021-05-27T23:45:58Z</dcterms:created>
  <dcterms:modified xsi:type="dcterms:W3CDTF">2025-08-28T16:41:54Z</dcterms:modified>
</cp:coreProperties>
</file>